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Poppins Bold" charset="1" panose="00000800000000000000"/>
      <p:regular r:id="rId15"/>
    </p:embeddedFont>
    <p:embeddedFont>
      <p:font typeface="Poppins" charset="1" panose="0000050000000000000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2965" y="836497"/>
            <a:ext cx="384406" cy="384406"/>
          </a:xfrm>
          <a:custGeom>
            <a:avLst/>
            <a:gdLst/>
            <a:ahLst/>
            <a:cxnLst/>
            <a:rect r="r" b="b" t="t" l="l"/>
            <a:pathLst>
              <a:path h="384406" w="384406">
                <a:moveTo>
                  <a:pt x="0" y="0"/>
                </a:moveTo>
                <a:lnTo>
                  <a:pt x="384405" y="0"/>
                </a:lnTo>
                <a:lnTo>
                  <a:pt x="384405" y="384406"/>
                </a:lnTo>
                <a:lnTo>
                  <a:pt x="0" y="3844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7984748" y="6364540"/>
            <a:ext cx="2318505" cy="859631"/>
            <a:chOff x="0" y="0"/>
            <a:chExt cx="610635" cy="22640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10635" cy="226405"/>
            </a:xfrm>
            <a:custGeom>
              <a:avLst/>
              <a:gdLst/>
              <a:ahLst/>
              <a:cxnLst/>
              <a:rect r="r" b="b" t="t" l="l"/>
              <a:pathLst>
                <a:path h="226405" w="610635">
                  <a:moveTo>
                    <a:pt x="113202" y="0"/>
                  </a:moveTo>
                  <a:lnTo>
                    <a:pt x="497433" y="0"/>
                  </a:lnTo>
                  <a:cubicBezTo>
                    <a:pt x="559953" y="0"/>
                    <a:pt x="610635" y="50682"/>
                    <a:pt x="610635" y="113202"/>
                  </a:cubicBezTo>
                  <a:lnTo>
                    <a:pt x="610635" y="113202"/>
                  </a:lnTo>
                  <a:cubicBezTo>
                    <a:pt x="610635" y="143226"/>
                    <a:pt x="598708" y="172019"/>
                    <a:pt x="577479" y="193249"/>
                  </a:cubicBezTo>
                  <a:cubicBezTo>
                    <a:pt x="556249" y="214478"/>
                    <a:pt x="527456" y="226405"/>
                    <a:pt x="497433" y="226405"/>
                  </a:cubicBezTo>
                  <a:lnTo>
                    <a:pt x="113202" y="226405"/>
                  </a:lnTo>
                  <a:cubicBezTo>
                    <a:pt x="83179" y="226405"/>
                    <a:pt x="54386" y="214478"/>
                    <a:pt x="33156" y="193249"/>
                  </a:cubicBezTo>
                  <a:cubicBezTo>
                    <a:pt x="11927" y="172019"/>
                    <a:pt x="0" y="143226"/>
                    <a:pt x="0" y="113202"/>
                  </a:cubicBezTo>
                  <a:lnTo>
                    <a:pt x="0" y="113202"/>
                  </a:lnTo>
                  <a:cubicBezTo>
                    <a:pt x="0" y="83179"/>
                    <a:pt x="11927" y="54386"/>
                    <a:pt x="33156" y="33156"/>
                  </a:cubicBezTo>
                  <a:cubicBezTo>
                    <a:pt x="54386" y="11927"/>
                    <a:pt x="83179" y="0"/>
                    <a:pt x="113202" y="0"/>
                  </a:cubicBezTo>
                  <a:close/>
                </a:path>
              </a:pathLst>
            </a:custGeom>
            <a:solidFill>
              <a:srgbClr val="FF00F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610635" cy="2930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6333348" y="8447529"/>
            <a:ext cx="925952" cy="919347"/>
            <a:chOff x="0" y="0"/>
            <a:chExt cx="289003" cy="28694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89003" cy="286941"/>
            </a:xfrm>
            <a:custGeom>
              <a:avLst/>
              <a:gdLst/>
              <a:ahLst/>
              <a:cxnLst/>
              <a:rect r="r" b="b" t="t" l="l"/>
              <a:pathLst>
                <a:path h="286941" w="289003">
                  <a:moveTo>
                    <a:pt x="143471" y="0"/>
                  </a:moveTo>
                  <a:lnTo>
                    <a:pt x="145532" y="0"/>
                  </a:lnTo>
                  <a:cubicBezTo>
                    <a:pt x="183583" y="0"/>
                    <a:pt x="220075" y="15116"/>
                    <a:pt x="246981" y="42022"/>
                  </a:cubicBezTo>
                  <a:cubicBezTo>
                    <a:pt x="273887" y="68928"/>
                    <a:pt x="289003" y="105420"/>
                    <a:pt x="289003" y="143471"/>
                  </a:cubicBezTo>
                  <a:lnTo>
                    <a:pt x="289003" y="143471"/>
                  </a:lnTo>
                  <a:cubicBezTo>
                    <a:pt x="289003" y="181521"/>
                    <a:pt x="273887" y="218014"/>
                    <a:pt x="246981" y="244920"/>
                  </a:cubicBezTo>
                  <a:cubicBezTo>
                    <a:pt x="220075" y="271826"/>
                    <a:pt x="183583" y="286941"/>
                    <a:pt x="145532" y="286941"/>
                  </a:cubicBezTo>
                  <a:lnTo>
                    <a:pt x="143471" y="286941"/>
                  </a:lnTo>
                  <a:cubicBezTo>
                    <a:pt x="105420" y="286941"/>
                    <a:pt x="68928" y="271826"/>
                    <a:pt x="42022" y="244920"/>
                  </a:cubicBezTo>
                  <a:cubicBezTo>
                    <a:pt x="15116" y="218014"/>
                    <a:pt x="0" y="181521"/>
                    <a:pt x="0" y="143471"/>
                  </a:cubicBezTo>
                  <a:lnTo>
                    <a:pt x="0" y="143471"/>
                  </a:lnTo>
                  <a:cubicBezTo>
                    <a:pt x="0" y="105420"/>
                    <a:pt x="15116" y="68928"/>
                    <a:pt x="42022" y="42022"/>
                  </a:cubicBezTo>
                  <a:cubicBezTo>
                    <a:pt x="68928" y="15116"/>
                    <a:pt x="105420" y="0"/>
                    <a:pt x="14347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89003" cy="3250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-5400000">
            <a:off x="16650402" y="8694263"/>
            <a:ext cx="315151" cy="425879"/>
          </a:xfrm>
          <a:custGeom>
            <a:avLst/>
            <a:gdLst/>
            <a:ahLst/>
            <a:cxnLst/>
            <a:rect r="r" b="b" t="t" l="l"/>
            <a:pathLst>
              <a:path h="425879" w="315151">
                <a:moveTo>
                  <a:pt x="0" y="0"/>
                </a:moveTo>
                <a:lnTo>
                  <a:pt x="315151" y="0"/>
                </a:lnTo>
                <a:lnTo>
                  <a:pt x="315151" y="425880"/>
                </a:lnTo>
                <a:lnTo>
                  <a:pt x="0" y="4258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032634" y="3196179"/>
            <a:ext cx="12222732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00"/>
              </a:lnSpc>
            </a:pPr>
            <a:r>
              <a:rPr lang="en-US" b="true" sz="95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ARQUITETURA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4563016"/>
            <a:ext cx="16230600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400"/>
              </a:lnSpc>
            </a:pPr>
            <a:r>
              <a:rPr lang="en-US" b="true" sz="9500">
                <a:solidFill>
                  <a:srgbClr val="65FFE8"/>
                </a:solidFill>
                <a:latin typeface="Poppins Bold"/>
                <a:ea typeface="Poppins Bold"/>
                <a:cs typeface="Poppins Bold"/>
                <a:sym typeface="Poppins Bold"/>
              </a:rPr>
              <a:t>MODEL-VIEW-VIEWMODEL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57999" y="828992"/>
            <a:ext cx="5678795" cy="342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Marcella Maria, Pedro Maia e Larissa Beatriz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144000" y="965066"/>
            <a:ext cx="1662550" cy="403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Home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408122" y="967280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726729" y="943100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Content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034325" y="965066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528677" y="6594331"/>
            <a:ext cx="3230646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b="true" sz="24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VER MAIS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33333">
              <a:srgbClr val="0F0059">
                <a:alpha val="100000"/>
              </a:srgbClr>
            </a:gs>
            <a:gs pos="66667">
              <a:srgbClr val="00E8FF">
                <a:alpha val="100000"/>
              </a:srgbClr>
            </a:gs>
            <a:gs pos="100000">
              <a:srgbClr val="A600FF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848245" y="-3691099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2965" y="836497"/>
            <a:ext cx="384406" cy="384406"/>
          </a:xfrm>
          <a:custGeom>
            <a:avLst/>
            <a:gdLst/>
            <a:ahLst/>
            <a:cxnLst/>
            <a:rect r="r" b="b" t="t" l="l"/>
            <a:pathLst>
              <a:path h="384406" w="384406">
                <a:moveTo>
                  <a:pt x="0" y="0"/>
                </a:moveTo>
                <a:lnTo>
                  <a:pt x="384405" y="0"/>
                </a:lnTo>
                <a:lnTo>
                  <a:pt x="384405" y="384406"/>
                </a:lnTo>
                <a:lnTo>
                  <a:pt x="0" y="3844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009990" y="2764469"/>
            <a:ext cx="7249310" cy="5276023"/>
            <a:chOff x="0" y="0"/>
            <a:chExt cx="1560498" cy="113572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560498" cy="1135725"/>
            </a:xfrm>
            <a:custGeom>
              <a:avLst/>
              <a:gdLst/>
              <a:ahLst/>
              <a:cxnLst/>
              <a:rect r="r" b="b" t="t" l="l"/>
              <a:pathLst>
                <a:path h="1135725" w="1560498">
                  <a:moveTo>
                    <a:pt x="42718" y="0"/>
                  </a:moveTo>
                  <a:lnTo>
                    <a:pt x="1517780" y="0"/>
                  </a:lnTo>
                  <a:cubicBezTo>
                    <a:pt x="1541372" y="0"/>
                    <a:pt x="1560498" y="19126"/>
                    <a:pt x="1560498" y="42718"/>
                  </a:cubicBezTo>
                  <a:lnTo>
                    <a:pt x="1560498" y="1093007"/>
                  </a:lnTo>
                  <a:cubicBezTo>
                    <a:pt x="1560498" y="1104337"/>
                    <a:pt x="1555997" y="1115202"/>
                    <a:pt x="1547986" y="1123213"/>
                  </a:cubicBezTo>
                  <a:cubicBezTo>
                    <a:pt x="1539975" y="1131225"/>
                    <a:pt x="1529109" y="1135725"/>
                    <a:pt x="1517780" y="1135725"/>
                  </a:cubicBezTo>
                  <a:lnTo>
                    <a:pt x="42718" y="1135725"/>
                  </a:lnTo>
                  <a:cubicBezTo>
                    <a:pt x="19126" y="1135725"/>
                    <a:pt x="0" y="1116600"/>
                    <a:pt x="0" y="1093007"/>
                  </a:cubicBezTo>
                  <a:lnTo>
                    <a:pt x="0" y="42718"/>
                  </a:lnTo>
                  <a:cubicBezTo>
                    <a:pt x="0" y="31389"/>
                    <a:pt x="4501" y="20523"/>
                    <a:pt x="12512" y="12512"/>
                  </a:cubicBezTo>
                  <a:cubicBezTo>
                    <a:pt x="20523" y="4501"/>
                    <a:pt x="31389" y="0"/>
                    <a:pt x="42718" y="0"/>
                  </a:cubicBezTo>
                  <a:close/>
                </a:path>
              </a:pathLst>
            </a:custGeom>
            <a:blipFill>
              <a:blip r:embed="rId5"/>
              <a:stretch>
                <a:fillRect l="-2930" t="0" r="-2930" b="0"/>
              </a:stretch>
            </a:blipFill>
            <a:ln w="209550" cap="rnd">
              <a:gradFill>
                <a:gsLst>
                  <a:gs pos="0">
                    <a:srgbClr val="0039E6">
                      <a:alpha val="100000"/>
                    </a:srgbClr>
                  </a:gs>
                  <a:gs pos="100000">
                    <a:srgbClr val="3CFFE2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</p:grpSp>
      <p:sp>
        <p:nvSpPr>
          <p:cNvPr name="TextBox 6" id="6"/>
          <p:cNvSpPr txBox="true"/>
          <p:nvPr/>
        </p:nvSpPr>
        <p:spPr>
          <a:xfrm rot="0">
            <a:off x="1557999" y="828992"/>
            <a:ext cx="6256028" cy="342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Marcella Maria, Pedro Maia e Larissa Beatriz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965066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408122" y="967280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About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726729" y="943100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034325" y="965066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57999" y="3148235"/>
            <a:ext cx="4486180" cy="1227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56"/>
              </a:lnSpc>
            </a:pPr>
            <a:r>
              <a:rPr lang="en-US" sz="763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SOBRE 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57999" y="4309095"/>
            <a:ext cx="9248551" cy="1227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56"/>
              </a:lnSpc>
            </a:pPr>
            <a:r>
              <a:rPr lang="en-US" sz="7630" b="true">
                <a:solidFill>
                  <a:srgbClr val="65FFE8"/>
                </a:solidFill>
                <a:latin typeface="Poppins Bold"/>
                <a:ea typeface="Poppins Bold"/>
                <a:cs typeface="Poppins Bold"/>
                <a:sym typeface="Poppins Bold"/>
              </a:rPr>
              <a:t>ARQUITETURA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57999" y="5717604"/>
            <a:ext cx="7486920" cy="2809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 MVVM foi criado por John Gossman em 2005 para ser usado com o Windows Presentation Foundation (WPF) da Microsoft. Ele é uma evolução da arquitetura MVC (Model-View-Controller), criada para resolver alguns desafios específicos de aplicações com interfaces gráficas complexas.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0004A">
                <a:alpha val="100000"/>
              </a:srgbClr>
            </a:gs>
            <a:gs pos="33333">
              <a:srgbClr val="31B4CB">
                <a:alpha val="100000"/>
              </a:srgbClr>
            </a:gs>
            <a:gs pos="66667">
              <a:srgbClr val="000000">
                <a:alpha val="100000"/>
              </a:srgbClr>
            </a:gs>
            <a:gs pos="100000">
              <a:srgbClr val="0F005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52965" y="836497"/>
            <a:ext cx="384406" cy="384406"/>
          </a:xfrm>
          <a:custGeom>
            <a:avLst/>
            <a:gdLst/>
            <a:ahLst/>
            <a:cxnLst/>
            <a:rect r="r" b="b" t="t" l="l"/>
            <a:pathLst>
              <a:path h="384406" w="384406">
                <a:moveTo>
                  <a:pt x="0" y="0"/>
                </a:moveTo>
                <a:lnTo>
                  <a:pt x="384405" y="0"/>
                </a:lnTo>
                <a:lnTo>
                  <a:pt x="384405" y="384406"/>
                </a:lnTo>
                <a:lnTo>
                  <a:pt x="0" y="3844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685170" y="-4486779"/>
            <a:ext cx="9639356" cy="8229600"/>
          </a:xfrm>
          <a:custGeom>
            <a:avLst/>
            <a:gdLst/>
            <a:ahLst/>
            <a:cxnLst/>
            <a:rect r="r" b="b" t="t" l="l"/>
            <a:pathLst>
              <a:path h="8229600" w="9639356">
                <a:moveTo>
                  <a:pt x="0" y="0"/>
                </a:moveTo>
                <a:lnTo>
                  <a:pt x="9639356" y="0"/>
                </a:lnTo>
                <a:lnTo>
                  <a:pt x="963935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233393" y="5248539"/>
            <a:ext cx="4151998" cy="1727659"/>
            <a:chOff x="0" y="0"/>
            <a:chExt cx="1093530" cy="45502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93530" cy="455021"/>
            </a:xfrm>
            <a:custGeom>
              <a:avLst/>
              <a:gdLst/>
              <a:ahLst/>
              <a:cxnLst/>
              <a:rect r="r" b="b" t="t" l="l"/>
              <a:pathLst>
                <a:path h="455021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359925"/>
                  </a:lnTo>
                  <a:cubicBezTo>
                    <a:pt x="1093530" y="412445"/>
                    <a:pt x="1050954" y="455021"/>
                    <a:pt x="998435" y="455021"/>
                  </a:cubicBezTo>
                  <a:lnTo>
                    <a:pt x="95096" y="455021"/>
                  </a:lnTo>
                  <a:cubicBezTo>
                    <a:pt x="42576" y="455021"/>
                    <a:pt x="0" y="412445"/>
                    <a:pt x="0" y="359925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39E6">
                    <a:alpha val="78000"/>
                  </a:srgbClr>
                </a:gs>
                <a:gs pos="100000">
                  <a:srgbClr val="3CFFE2">
                    <a:alpha val="78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66675"/>
              <a:ext cx="1093530" cy="521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2233393" y="6000246"/>
            <a:ext cx="4151998" cy="1951904"/>
            <a:chOff x="0" y="0"/>
            <a:chExt cx="1093530" cy="51408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93530" cy="514082"/>
            </a:xfrm>
            <a:custGeom>
              <a:avLst/>
              <a:gdLst/>
              <a:ahLst/>
              <a:cxnLst/>
              <a:rect r="r" b="b" t="t" l="l"/>
              <a:pathLst>
                <a:path h="514082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418986"/>
                  </a:lnTo>
                  <a:cubicBezTo>
                    <a:pt x="1093530" y="471506"/>
                    <a:pt x="1050954" y="514082"/>
                    <a:pt x="998435" y="514082"/>
                  </a:cubicBezTo>
                  <a:lnTo>
                    <a:pt x="95096" y="514082"/>
                  </a:lnTo>
                  <a:cubicBezTo>
                    <a:pt x="42576" y="514082"/>
                    <a:pt x="0" y="471506"/>
                    <a:pt x="0" y="418986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FFFFFF">
                <a:alpha val="62745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66675"/>
              <a:ext cx="1093530" cy="5807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068001" y="5248539"/>
            <a:ext cx="4151998" cy="1727659"/>
            <a:chOff x="0" y="0"/>
            <a:chExt cx="1093530" cy="45502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93530" cy="455021"/>
            </a:xfrm>
            <a:custGeom>
              <a:avLst/>
              <a:gdLst/>
              <a:ahLst/>
              <a:cxnLst/>
              <a:rect r="r" b="b" t="t" l="l"/>
              <a:pathLst>
                <a:path h="455021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359925"/>
                  </a:lnTo>
                  <a:cubicBezTo>
                    <a:pt x="1093530" y="412445"/>
                    <a:pt x="1050954" y="455021"/>
                    <a:pt x="998435" y="455021"/>
                  </a:cubicBezTo>
                  <a:lnTo>
                    <a:pt x="95096" y="455021"/>
                  </a:lnTo>
                  <a:cubicBezTo>
                    <a:pt x="42576" y="455021"/>
                    <a:pt x="0" y="412445"/>
                    <a:pt x="0" y="359925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39E6">
                    <a:alpha val="78000"/>
                  </a:srgbClr>
                </a:gs>
                <a:gs pos="100000">
                  <a:srgbClr val="3CFFE2">
                    <a:alpha val="78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66675"/>
              <a:ext cx="1093530" cy="521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068001" y="6000246"/>
            <a:ext cx="4151998" cy="1951904"/>
            <a:chOff x="0" y="0"/>
            <a:chExt cx="1093530" cy="51408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93530" cy="514082"/>
            </a:xfrm>
            <a:custGeom>
              <a:avLst/>
              <a:gdLst/>
              <a:ahLst/>
              <a:cxnLst/>
              <a:rect r="r" b="b" t="t" l="l"/>
              <a:pathLst>
                <a:path h="514082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418986"/>
                  </a:lnTo>
                  <a:cubicBezTo>
                    <a:pt x="1093530" y="471506"/>
                    <a:pt x="1050954" y="514082"/>
                    <a:pt x="998435" y="514082"/>
                  </a:cubicBezTo>
                  <a:lnTo>
                    <a:pt x="95096" y="514082"/>
                  </a:lnTo>
                  <a:cubicBezTo>
                    <a:pt x="42576" y="514082"/>
                    <a:pt x="0" y="471506"/>
                    <a:pt x="0" y="418986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FFFFFF">
                <a:alpha val="62745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66675"/>
              <a:ext cx="1093530" cy="5807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1902609" y="5248539"/>
            <a:ext cx="4151998" cy="1727659"/>
            <a:chOff x="0" y="0"/>
            <a:chExt cx="1093530" cy="455021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093530" cy="455021"/>
            </a:xfrm>
            <a:custGeom>
              <a:avLst/>
              <a:gdLst/>
              <a:ahLst/>
              <a:cxnLst/>
              <a:rect r="r" b="b" t="t" l="l"/>
              <a:pathLst>
                <a:path h="455021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359925"/>
                  </a:lnTo>
                  <a:cubicBezTo>
                    <a:pt x="1093530" y="412445"/>
                    <a:pt x="1050954" y="455021"/>
                    <a:pt x="998435" y="455021"/>
                  </a:cubicBezTo>
                  <a:lnTo>
                    <a:pt x="95096" y="455021"/>
                  </a:lnTo>
                  <a:cubicBezTo>
                    <a:pt x="42576" y="455021"/>
                    <a:pt x="0" y="412445"/>
                    <a:pt x="0" y="359925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39E6">
                    <a:alpha val="78000"/>
                  </a:srgbClr>
                </a:gs>
                <a:gs pos="100000">
                  <a:srgbClr val="3CFFE2">
                    <a:alpha val="78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66675"/>
              <a:ext cx="1093530" cy="52169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1902609" y="6000246"/>
            <a:ext cx="4151998" cy="1951904"/>
            <a:chOff x="0" y="0"/>
            <a:chExt cx="1093530" cy="51408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093530" cy="514082"/>
            </a:xfrm>
            <a:custGeom>
              <a:avLst/>
              <a:gdLst/>
              <a:ahLst/>
              <a:cxnLst/>
              <a:rect r="r" b="b" t="t" l="l"/>
              <a:pathLst>
                <a:path h="514082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418986"/>
                  </a:lnTo>
                  <a:cubicBezTo>
                    <a:pt x="1093530" y="471506"/>
                    <a:pt x="1050954" y="514082"/>
                    <a:pt x="998435" y="514082"/>
                  </a:cubicBezTo>
                  <a:lnTo>
                    <a:pt x="95096" y="514082"/>
                  </a:lnTo>
                  <a:cubicBezTo>
                    <a:pt x="42576" y="514082"/>
                    <a:pt x="0" y="471506"/>
                    <a:pt x="0" y="418986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FFFFFF">
                <a:alpha val="62745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66675"/>
              <a:ext cx="1093530" cy="5807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2233393" y="6000246"/>
            <a:ext cx="4151998" cy="1951904"/>
            <a:chOff x="0" y="0"/>
            <a:chExt cx="1093530" cy="51408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093530" cy="514082"/>
            </a:xfrm>
            <a:custGeom>
              <a:avLst/>
              <a:gdLst/>
              <a:ahLst/>
              <a:cxnLst/>
              <a:rect r="r" b="b" t="t" l="l"/>
              <a:pathLst>
                <a:path h="514082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418986"/>
                  </a:lnTo>
                  <a:cubicBezTo>
                    <a:pt x="1093530" y="471506"/>
                    <a:pt x="1050954" y="514082"/>
                    <a:pt x="998435" y="514082"/>
                  </a:cubicBezTo>
                  <a:lnTo>
                    <a:pt x="95096" y="514082"/>
                  </a:lnTo>
                  <a:cubicBezTo>
                    <a:pt x="42576" y="514082"/>
                    <a:pt x="0" y="471506"/>
                    <a:pt x="0" y="418986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0039E6">
                      <a:alpha val="100000"/>
                    </a:srgbClr>
                  </a:gs>
                  <a:gs pos="100000">
                    <a:srgbClr val="3CFFE2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66675"/>
              <a:ext cx="1093530" cy="5807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7068001" y="6000246"/>
            <a:ext cx="4151998" cy="1951904"/>
            <a:chOff x="0" y="0"/>
            <a:chExt cx="1093530" cy="514082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093530" cy="514082"/>
            </a:xfrm>
            <a:custGeom>
              <a:avLst/>
              <a:gdLst/>
              <a:ahLst/>
              <a:cxnLst/>
              <a:rect r="r" b="b" t="t" l="l"/>
              <a:pathLst>
                <a:path h="514082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418986"/>
                  </a:lnTo>
                  <a:cubicBezTo>
                    <a:pt x="1093530" y="471506"/>
                    <a:pt x="1050954" y="514082"/>
                    <a:pt x="998435" y="514082"/>
                  </a:cubicBezTo>
                  <a:lnTo>
                    <a:pt x="95096" y="514082"/>
                  </a:lnTo>
                  <a:cubicBezTo>
                    <a:pt x="42576" y="514082"/>
                    <a:pt x="0" y="471506"/>
                    <a:pt x="0" y="418986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0039E6">
                      <a:alpha val="100000"/>
                    </a:srgbClr>
                  </a:gs>
                  <a:gs pos="100000">
                    <a:srgbClr val="3CFFE2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66675"/>
              <a:ext cx="1093530" cy="5807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1902609" y="6000246"/>
            <a:ext cx="4151998" cy="1951904"/>
            <a:chOff x="0" y="0"/>
            <a:chExt cx="1093530" cy="514082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093530" cy="514082"/>
            </a:xfrm>
            <a:custGeom>
              <a:avLst/>
              <a:gdLst/>
              <a:ahLst/>
              <a:cxnLst/>
              <a:rect r="r" b="b" t="t" l="l"/>
              <a:pathLst>
                <a:path h="514082" w="1093530">
                  <a:moveTo>
                    <a:pt x="95096" y="0"/>
                  </a:moveTo>
                  <a:lnTo>
                    <a:pt x="998435" y="0"/>
                  </a:lnTo>
                  <a:cubicBezTo>
                    <a:pt x="1023655" y="0"/>
                    <a:pt x="1047844" y="10019"/>
                    <a:pt x="1065677" y="27853"/>
                  </a:cubicBezTo>
                  <a:cubicBezTo>
                    <a:pt x="1083511" y="45687"/>
                    <a:pt x="1093530" y="69875"/>
                    <a:pt x="1093530" y="95096"/>
                  </a:cubicBezTo>
                  <a:lnTo>
                    <a:pt x="1093530" y="418986"/>
                  </a:lnTo>
                  <a:cubicBezTo>
                    <a:pt x="1093530" y="471506"/>
                    <a:pt x="1050954" y="514082"/>
                    <a:pt x="998435" y="514082"/>
                  </a:cubicBezTo>
                  <a:lnTo>
                    <a:pt x="95096" y="514082"/>
                  </a:lnTo>
                  <a:cubicBezTo>
                    <a:pt x="42576" y="514082"/>
                    <a:pt x="0" y="471506"/>
                    <a:pt x="0" y="418986"/>
                  </a:cubicBezTo>
                  <a:lnTo>
                    <a:pt x="0" y="95096"/>
                  </a:lnTo>
                  <a:cubicBezTo>
                    <a:pt x="0" y="42576"/>
                    <a:pt x="42576" y="0"/>
                    <a:pt x="9509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rnd">
              <a:gradFill>
                <a:gsLst>
                  <a:gs pos="0">
                    <a:srgbClr val="0039E6">
                      <a:alpha val="100000"/>
                    </a:srgbClr>
                  </a:gs>
                  <a:gs pos="100000">
                    <a:srgbClr val="3CFFE2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  <p:sp>
          <p:nvSpPr>
            <p:cNvPr name="TextBox 30" id="30"/>
            <p:cNvSpPr txBox="true"/>
            <p:nvPr/>
          </p:nvSpPr>
          <p:spPr>
            <a:xfrm>
              <a:off x="0" y="-66675"/>
              <a:ext cx="1093530" cy="58075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TextBox 31" id="31"/>
          <p:cNvSpPr txBox="true"/>
          <p:nvPr/>
        </p:nvSpPr>
        <p:spPr>
          <a:xfrm rot="0">
            <a:off x="1557999" y="828992"/>
            <a:ext cx="6482799" cy="342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Marcella Maria, Pedro Maia e Larissa Beatriz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144000" y="965066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1408122" y="967280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3726729" y="943100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5034325" y="965066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4373666" y="2273772"/>
            <a:ext cx="9540668" cy="1273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45"/>
              </a:lnSpc>
            </a:pPr>
            <a:r>
              <a:rPr lang="en-US" b="true" sz="787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FUNDAMENTOS DA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4373666" y="3325512"/>
            <a:ext cx="9540668" cy="1273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45"/>
              </a:lnSpc>
            </a:pPr>
            <a:r>
              <a:rPr lang="en-US" b="true" sz="7871">
                <a:solidFill>
                  <a:srgbClr val="65FFE8"/>
                </a:solidFill>
                <a:latin typeface="Poppins Bold"/>
                <a:ea typeface="Poppins Bold"/>
                <a:cs typeface="Poppins Bold"/>
                <a:sym typeface="Poppins Bold"/>
              </a:rPr>
              <a:t>ARQUITETURA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2608154" y="6138016"/>
            <a:ext cx="3402572" cy="16096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3562AF"/>
                </a:solidFill>
                <a:latin typeface="Poppins"/>
                <a:ea typeface="Poppins"/>
                <a:cs typeface="Poppins"/>
                <a:sym typeface="Poppins"/>
              </a:rPr>
              <a:t>Responsável pela lógica de negócios e gerenciamento de dados.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7442714" y="6538066"/>
            <a:ext cx="3402572" cy="809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3562AF"/>
                </a:solidFill>
                <a:latin typeface="Poppins"/>
                <a:ea typeface="Poppins"/>
                <a:cs typeface="Poppins"/>
                <a:sym typeface="Poppins"/>
              </a:rPr>
              <a:t>Refere-se à interface do usuário.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2561370" y="6338041"/>
            <a:ext cx="2834476" cy="1209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3562AF"/>
                </a:solidFill>
                <a:latin typeface="Poppins"/>
                <a:ea typeface="Poppins"/>
                <a:cs typeface="Poppins"/>
                <a:sym typeface="Poppins"/>
              </a:rPr>
              <a:t>Atua como uma ponte entre o Model e a View.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2350274" y="5488478"/>
            <a:ext cx="3918236" cy="33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b="true" sz="21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7184882" y="5488478"/>
            <a:ext cx="3918236" cy="33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b="true" sz="21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VIEW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2019490" y="5488478"/>
            <a:ext cx="3918236" cy="333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b="true" sz="21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VIEWMODEL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F0059">
                <a:alpha val="100000"/>
              </a:srgbClr>
            </a:gs>
            <a:gs pos="33333">
              <a:srgbClr val="00E8FF">
                <a:alpha val="100000"/>
              </a:srgbClr>
            </a:gs>
            <a:gs pos="66667">
              <a:srgbClr val="A600FF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52965" y="836497"/>
            <a:ext cx="384406" cy="384406"/>
          </a:xfrm>
          <a:custGeom>
            <a:avLst/>
            <a:gdLst/>
            <a:ahLst/>
            <a:cxnLst/>
            <a:rect r="r" b="b" t="t" l="l"/>
            <a:pathLst>
              <a:path h="384406" w="384406">
                <a:moveTo>
                  <a:pt x="0" y="0"/>
                </a:moveTo>
                <a:lnTo>
                  <a:pt x="384405" y="0"/>
                </a:lnTo>
                <a:lnTo>
                  <a:pt x="384405" y="384406"/>
                </a:lnTo>
                <a:lnTo>
                  <a:pt x="0" y="3844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632764" y="1711827"/>
            <a:ext cx="10350524" cy="7546473"/>
          </a:xfrm>
          <a:custGeom>
            <a:avLst/>
            <a:gdLst/>
            <a:ahLst/>
            <a:cxnLst/>
            <a:rect r="r" b="b" t="t" l="l"/>
            <a:pathLst>
              <a:path h="7546473" w="10350524">
                <a:moveTo>
                  <a:pt x="0" y="0"/>
                </a:moveTo>
                <a:lnTo>
                  <a:pt x="10350524" y="0"/>
                </a:lnTo>
                <a:lnTo>
                  <a:pt x="10350524" y="7546473"/>
                </a:lnTo>
                <a:lnTo>
                  <a:pt x="0" y="75464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4215898"/>
            <a:ext cx="436859" cy="436859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600FE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39700" y="73025"/>
              <a:ext cx="533400" cy="600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557999" y="828992"/>
            <a:ext cx="6565261" cy="342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Marcella Maria, Pedro Maia e Larissa Beatriz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144000" y="965066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408122" y="967280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726729" y="943100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034325" y="965066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507549" y="3136288"/>
            <a:ext cx="6122845" cy="1426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78"/>
              </a:lnSpc>
            </a:pPr>
            <a:r>
              <a:rPr lang="en-US" sz="8815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COM QUAL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507549" y="4314169"/>
            <a:ext cx="8110612" cy="1426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78"/>
              </a:lnSpc>
            </a:pPr>
            <a:r>
              <a:rPr lang="en-US" sz="8815" b="true">
                <a:solidFill>
                  <a:srgbClr val="65FFE8"/>
                </a:solidFill>
                <a:latin typeface="Poppins Bold"/>
                <a:ea typeface="Poppins Bold"/>
                <a:cs typeface="Poppins Bold"/>
                <a:sym typeface="Poppins Bold"/>
              </a:rPr>
              <a:t>PROPÓSITO?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564699" y="5855346"/>
            <a:ext cx="6727394" cy="1209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 principal propósito do MVVM é a separação de responsabilidades entre as camadas da aplicação.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63346" y="4265715"/>
            <a:ext cx="5324657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9"/>
              </a:lnSpc>
            </a:pPr>
            <a:r>
              <a:rPr lang="en-US" sz="2999" b="true">
                <a:solidFill>
                  <a:srgbClr val="4137A4"/>
                </a:solidFill>
                <a:latin typeface="Poppins Bold"/>
                <a:ea typeface="Poppins Bold"/>
                <a:cs typeface="Poppins Bold"/>
                <a:sym typeface="Poppins Bold"/>
              </a:rPr>
              <a:t>FACILITAR A MANUTENÇÃO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63346" y="5277854"/>
            <a:ext cx="5324657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9"/>
              </a:lnSpc>
            </a:pPr>
            <a:r>
              <a:rPr lang="en-US" sz="2999" b="true">
                <a:solidFill>
                  <a:srgbClr val="4137A4"/>
                </a:solidFill>
                <a:latin typeface="Poppins Bold"/>
                <a:ea typeface="Poppins Bold"/>
                <a:cs typeface="Poppins Bold"/>
                <a:sym typeface="Poppins Bold"/>
              </a:rPr>
              <a:t>TESTABILIDADE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63346" y="6287504"/>
            <a:ext cx="5324657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99"/>
              </a:lnSpc>
            </a:pPr>
            <a:r>
              <a:rPr lang="en-US" sz="2999" b="true">
                <a:solidFill>
                  <a:srgbClr val="4137A4"/>
                </a:solidFill>
                <a:latin typeface="Poppins Bold"/>
                <a:ea typeface="Poppins Bold"/>
                <a:cs typeface="Poppins Bold"/>
                <a:sym typeface="Poppins Bold"/>
              </a:rPr>
              <a:t>REUTILIZAÇÃO DE CÓDIGO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028700" y="5296904"/>
            <a:ext cx="436859" cy="436859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600FE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139700" y="73025"/>
              <a:ext cx="533400" cy="600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028700" y="6306554"/>
            <a:ext cx="436859" cy="436859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A600FE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139700" y="73025"/>
              <a:ext cx="533400" cy="600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2965" y="836497"/>
            <a:ext cx="384406" cy="384406"/>
          </a:xfrm>
          <a:custGeom>
            <a:avLst/>
            <a:gdLst/>
            <a:ahLst/>
            <a:cxnLst/>
            <a:rect r="r" b="b" t="t" l="l"/>
            <a:pathLst>
              <a:path h="384406" w="384406">
                <a:moveTo>
                  <a:pt x="0" y="0"/>
                </a:moveTo>
                <a:lnTo>
                  <a:pt x="384405" y="0"/>
                </a:lnTo>
                <a:lnTo>
                  <a:pt x="384405" y="384406"/>
                </a:lnTo>
                <a:lnTo>
                  <a:pt x="0" y="3844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57999" y="828992"/>
            <a:ext cx="7176426" cy="342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Marcella Maria, Pedro Maia e Larissa Beatriz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965066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408122" y="967280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726729" y="943100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034325" y="965066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91349" y="5021259"/>
            <a:ext cx="9540668" cy="245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45"/>
              </a:lnSpc>
            </a:pPr>
            <a:r>
              <a:rPr lang="en-US" sz="7871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QUAIS </a:t>
            </a:r>
            <a:r>
              <a:rPr lang="en-US" sz="7871" b="true">
                <a:solidFill>
                  <a:srgbClr val="65FFE8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PROBLEMAS </a:t>
            </a:r>
            <a:r>
              <a:rPr lang="en-US" sz="7871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 ARQUITETURA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91349" y="7402509"/>
            <a:ext cx="9540668" cy="12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45"/>
              </a:lnSpc>
            </a:pPr>
            <a:r>
              <a:rPr lang="en-US" sz="7871" b="true">
                <a:solidFill>
                  <a:srgbClr val="65FFE8"/>
                </a:solidFill>
                <a:latin typeface="Poppins Bold"/>
                <a:ea typeface="Poppins Bold"/>
                <a:cs typeface="Poppins Bold"/>
                <a:sym typeface="Poppins Bold"/>
              </a:rPr>
              <a:t>RESOLVE?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1408122" y="2150173"/>
            <a:ext cx="436859" cy="436859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65FFE8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39700" y="73025"/>
              <a:ext cx="533400" cy="600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2142768" y="2190465"/>
            <a:ext cx="5324657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9"/>
              </a:lnSpc>
            </a:pPr>
            <a:r>
              <a:rPr lang="en-US" sz="26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COMPLEXIDADE NA INTERFACE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142768" y="3202605"/>
            <a:ext cx="5324657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9"/>
              </a:lnSpc>
            </a:pPr>
            <a:r>
              <a:rPr lang="en-US" sz="26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MANUTENÇÃO DE CÓDIGO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142768" y="4212255"/>
            <a:ext cx="5324657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9"/>
              </a:lnSpc>
            </a:pPr>
            <a:r>
              <a:rPr lang="en-US" sz="26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BINDING DE DADOS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1408122" y="3231180"/>
            <a:ext cx="436859" cy="436859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65FFE8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39700" y="73025"/>
              <a:ext cx="533400" cy="600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1408122" y="4240830"/>
            <a:ext cx="436859" cy="436859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65FFE8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39700" y="73025"/>
              <a:ext cx="533400" cy="600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50004A">
                <a:alpha val="100000"/>
              </a:srgbClr>
            </a:gs>
            <a:gs pos="33333">
              <a:srgbClr val="31B4CB">
                <a:alpha val="100000"/>
              </a:srgbClr>
            </a:gs>
            <a:gs pos="66667">
              <a:srgbClr val="000000">
                <a:alpha val="100000"/>
              </a:srgbClr>
            </a:gs>
            <a:gs pos="100000">
              <a:srgbClr val="0F0059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52965" y="836497"/>
            <a:ext cx="384406" cy="384406"/>
          </a:xfrm>
          <a:custGeom>
            <a:avLst/>
            <a:gdLst/>
            <a:ahLst/>
            <a:cxnLst/>
            <a:rect r="r" b="b" t="t" l="l"/>
            <a:pathLst>
              <a:path h="384406" w="384406">
                <a:moveTo>
                  <a:pt x="0" y="0"/>
                </a:moveTo>
                <a:lnTo>
                  <a:pt x="384405" y="0"/>
                </a:lnTo>
                <a:lnTo>
                  <a:pt x="384405" y="384406"/>
                </a:lnTo>
                <a:lnTo>
                  <a:pt x="0" y="3844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514350" y="7927217"/>
            <a:ext cx="14241079" cy="995920"/>
            <a:chOff x="0" y="0"/>
            <a:chExt cx="3750737" cy="2623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750737" cy="262300"/>
            </a:xfrm>
            <a:custGeom>
              <a:avLst/>
              <a:gdLst/>
              <a:ahLst/>
              <a:cxnLst/>
              <a:rect r="r" b="b" t="t" l="l"/>
              <a:pathLst>
                <a:path h="262300" w="3750737">
                  <a:moveTo>
                    <a:pt x="18484" y="0"/>
                  </a:moveTo>
                  <a:lnTo>
                    <a:pt x="3732254" y="0"/>
                  </a:lnTo>
                  <a:cubicBezTo>
                    <a:pt x="3742461" y="0"/>
                    <a:pt x="3750737" y="8275"/>
                    <a:pt x="3750737" y="18484"/>
                  </a:cubicBezTo>
                  <a:lnTo>
                    <a:pt x="3750737" y="243817"/>
                  </a:lnTo>
                  <a:cubicBezTo>
                    <a:pt x="3750737" y="248719"/>
                    <a:pt x="3748790" y="253420"/>
                    <a:pt x="3745323" y="256886"/>
                  </a:cubicBezTo>
                  <a:cubicBezTo>
                    <a:pt x="3741857" y="260353"/>
                    <a:pt x="3737156" y="262300"/>
                    <a:pt x="3732254" y="262300"/>
                  </a:cubicBezTo>
                  <a:lnTo>
                    <a:pt x="18484" y="262300"/>
                  </a:lnTo>
                  <a:cubicBezTo>
                    <a:pt x="8275" y="262300"/>
                    <a:pt x="0" y="254025"/>
                    <a:pt x="0" y="243817"/>
                  </a:cubicBezTo>
                  <a:lnTo>
                    <a:pt x="0" y="18484"/>
                  </a:lnTo>
                  <a:cubicBezTo>
                    <a:pt x="0" y="8275"/>
                    <a:pt x="8275" y="0"/>
                    <a:pt x="1848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39E6">
                    <a:alpha val="100000"/>
                  </a:srgbClr>
                </a:gs>
                <a:gs pos="100000">
                  <a:srgbClr val="3CFFE2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66675"/>
              <a:ext cx="3750737" cy="32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615149" y="2418588"/>
            <a:ext cx="6394664" cy="1426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78"/>
              </a:lnSpc>
            </a:pPr>
            <a:r>
              <a:rPr lang="en-US" sz="8815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ANDROID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96099" y="3596469"/>
            <a:ext cx="8110612" cy="14268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78"/>
              </a:lnSpc>
            </a:pPr>
            <a:r>
              <a:rPr lang="en-US" sz="8815" b="true">
                <a:solidFill>
                  <a:srgbClr val="65FFE8"/>
                </a:solidFill>
                <a:latin typeface="Poppins Bold"/>
                <a:ea typeface="Poppins Bold"/>
                <a:cs typeface="Poppins Bold"/>
                <a:sym typeface="Poppins Bold"/>
              </a:rPr>
              <a:t>KOTLIN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706711" y="2547926"/>
            <a:ext cx="6901419" cy="4322016"/>
            <a:chOff x="0" y="0"/>
            <a:chExt cx="1485610" cy="93036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85610" cy="930364"/>
            </a:xfrm>
            <a:custGeom>
              <a:avLst/>
              <a:gdLst/>
              <a:ahLst/>
              <a:cxnLst/>
              <a:rect r="r" b="b" t="t" l="l"/>
              <a:pathLst>
                <a:path h="930364" w="1485610">
                  <a:moveTo>
                    <a:pt x="44871" y="0"/>
                  </a:moveTo>
                  <a:lnTo>
                    <a:pt x="1440739" y="0"/>
                  </a:lnTo>
                  <a:cubicBezTo>
                    <a:pt x="1465521" y="0"/>
                    <a:pt x="1485610" y="20090"/>
                    <a:pt x="1485610" y="44871"/>
                  </a:cubicBezTo>
                  <a:lnTo>
                    <a:pt x="1485610" y="885492"/>
                  </a:lnTo>
                  <a:cubicBezTo>
                    <a:pt x="1485610" y="910274"/>
                    <a:pt x="1465521" y="930364"/>
                    <a:pt x="1440739" y="930364"/>
                  </a:cubicBezTo>
                  <a:lnTo>
                    <a:pt x="44871" y="930364"/>
                  </a:lnTo>
                  <a:cubicBezTo>
                    <a:pt x="20090" y="930364"/>
                    <a:pt x="0" y="910274"/>
                    <a:pt x="0" y="885492"/>
                  </a:cubicBezTo>
                  <a:lnTo>
                    <a:pt x="0" y="44871"/>
                  </a:lnTo>
                  <a:cubicBezTo>
                    <a:pt x="0" y="20090"/>
                    <a:pt x="20090" y="0"/>
                    <a:pt x="44871" y="0"/>
                  </a:cubicBezTo>
                  <a:close/>
                </a:path>
              </a:pathLst>
            </a:custGeom>
            <a:blipFill>
              <a:blip r:embed="rId4"/>
              <a:stretch>
                <a:fillRect l="-5650" t="0" r="-5650" b="0"/>
              </a:stretch>
            </a:blipFill>
            <a:ln w="209550" cap="rnd">
              <a:gradFill>
                <a:gsLst>
                  <a:gs pos="0">
                    <a:srgbClr val="0039E6">
                      <a:alpha val="100000"/>
                    </a:srgbClr>
                  </a:gs>
                  <a:gs pos="100000">
                    <a:srgbClr val="3CFFE2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</p:grpSp>
      <p:sp>
        <p:nvSpPr>
          <p:cNvPr name="TextBox 10" id="10"/>
          <p:cNvSpPr txBox="true"/>
          <p:nvPr/>
        </p:nvSpPr>
        <p:spPr>
          <a:xfrm rot="0">
            <a:off x="1557999" y="828992"/>
            <a:ext cx="6668338" cy="342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Marcella Maria, Pedro Maia e Larissa Beatriz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144000" y="965066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408122" y="967280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726729" y="943100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5034325" y="965066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53249" y="5137646"/>
            <a:ext cx="6727394" cy="2409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No desenvolvimento de apps Android, o MVVM é frequentemente usado com ferramentas como LiveData e ViewModel (da arquitetura Jetpack), que facilitam a atualização automática da interface com base em mudanças nos dados.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A600FF">
                <a:alpha val="100000"/>
              </a:srgbClr>
            </a:gs>
            <a:gs pos="33333">
              <a:srgbClr val="00E8FF">
                <a:alpha val="100000"/>
              </a:srgbClr>
            </a:gs>
            <a:gs pos="66667">
              <a:srgbClr val="0F0059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52965" y="836497"/>
            <a:ext cx="384406" cy="384406"/>
          </a:xfrm>
          <a:custGeom>
            <a:avLst/>
            <a:gdLst/>
            <a:ahLst/>
            <a:cxnLst/>
            <a:rect r="r" b="b" t="t" l="l"/>
            <a:pathLst>
              <a:path h="384406" w="384406">
                <a:moveTo>
                  <a:pt x="0" y="0"/>
                </a:moveTo>
                <a:lnTo>
                  <a:pt x="384405" y="0"/>
                </a:lnTo>
                <a:lnTo>
                  <a:pt x="384405" y="384406"/>
                </a:lnTo>
                <a:lnTo>
                  <a:pt x="0" y="38440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34405" y="2356043"/>
            <a:ext cx="5936976" cy="6130346"/>
            <a:chOff x="0" y="0"/>
            <a:chExt cx="1278003" cy="13196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78003" cy="1319628"/>
            </a:xfrm>
            <a:custGeom>
              <a:avLst/>
              <a:gdLst/>
              <a:ahLst/>
              <a:cxnLst/>
              <a:rect r="r" b="b" t="t" l="l"/>
              <a:pathLst>
                <a:path h="1319628" w="1278003">
                  <a:moveTo>
                    <a:pt x="52161" y="0"/>
                  </a:moveTo>
                  <a:lnTo>
                    <a:pt x="1225842" y="0"/>
                  </a:lnTo>
                  <a:cubicBezTo>
                    <a:pt x="1239676" y="0"/>
                    <a:pt x="1252943" y="5495"/>
                    <a:pt x="1262725" y="15278"/>
                  </a:cubicBezTo>
                  <a:cubicBezTo>
                    <a:pt x="1272507" y="25060"/>
                    <a:pt x="1278003" y="38327"/>
                    <a:pt x="1278003" y="52161"/>
                  </a:cubicBezTo>
                  <a:lnTo>
                    <a:pt x="1278003" y="1267467"/>
                  </a:lnTo>
                  <a:cubicBezTo>
                    <a:pt x="1278003" y="1281301"/>
                    <a:pt x="1272507" y="1294569"/>
                    <a:pt x="1262725" y="1304351"/>
                  </a:cubicBezTo>
                  <a:cubicBezTo>
                    <a:pt x="1252943" y="1314133"/>
                    <a:pt x="1239676" y="1319628"/>
                    <a:pt x="1225842" y="1319628"/>
                  </a:cubicBezTo>
                  <a:lnTo>
                    <a:pt x="52161" y="1319628"/>
                  </a:lnTo>
                  <a:cubicBezTo>
                    <a:pt x="38327" y="1319628"/>
                    <a:pt x="25060" y="1314133"/>
                    <a:pt x="15278" y="1304351"/>
                  </a:cubicBezTo>
                  <a:cubicBezTo>
                    <a:pt x="5495" y="1294569"/>
                    <a:pt x="0" y="1281301"/>
                    <a:pt x="0" y="1267467"/>
                  </a:cubicBezTo>
                  <a:lnTo>
                    <a:pt x="0" y="52161"/>
                  </a:lnTo>
                  <a:cubicBezTo>
                    <a:pt x="0" y="38327"/>
                    <a:pt x="5495" y="25060"/>
                    <a:pt x="15278" y="15278"/>
                  </a:cubicBezTo>
                  <a:cubicBezTo>
                    <a:pt x="25060" y="5495"/>
                    <a:pt x="38327" y="0"/>
                    <a:pt x="52161" y="0"/>
                  </a:cubicBezTo>
                  <a:close/>
                </a:path>
              </a:pathLst>
            </a:custGeom>
            <a:blipFill>
              <a:blip r:embed="rId4"/>
              <a:stretch>
                <a:fillRect l="-1362" t="0" r="-1362" b="0"/>
              </a:stretch>
            </a:blipFill>
            <a:ln w="209550" cap="rnd">
              <a:gradFill>
                <a:gsLst>
                  <a:gs pos="0">
                    <a:srgbClr val="0039E6">
                      <a:alpha val="100000"/>
                    </a:srgbClr>
                  </a:gs>
                  <a:gs pos="100000">
                    <a:srgbClr val="3CFFE2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</p:grpSp>
      <p:sp>
        <p:nvSpPr>
          <p:cNvPr name="TextBox 5" id="5"/>
          <p:cNvSpPr txBox="true"/>
          <p:nvPr/>
        </p:nvSpPr>
        <p:spPr>
          <a:xfrm rot="0">
            <a:off x="1557999" y="828992"/>
            <a:ext cx="7321471" cy="342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Marcella Maria, Pedro Maia e Larissa Beatriz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965066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408122" y="967280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726729" y="943100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034325" y="965066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475488" y="2858355"/>
            <a:ext cx="8091562" cy="1495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758"/>
              </a:lnSpc>
            </a:pPr>
            <a:r>
              <a:rPr lang="en-US" b="true" sz="4798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WINDOWS PRESENTATION FOUNDATION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456438" y="4277580"/>
            <a:ext cx="8110612" cy="1257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339"/>
              </a:lnSpc>
            </a:pPr>
            <a:r>
              <a:rPr lang="en-US" b="true" sz="7782">
                <a:solidFill>
                  <a:srgbClr val="65FFE8"/>
                </a:solidFill>
                <a:latin typeface="Poppins Bold"/>
                <a:ea typeface="Poppins Bold"/>
                <a:cs typeface="Poppins Bold"/>
                <a:sym typeface="Poppins Bold"/>
              </a:rPr>
              <a:t>WPS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879470" y="5643114"/>
            <a:ext cx="7687580" cy="2009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 WPF é um dos principais ambientes onde o MVVM foi concebido. O binding de dados no WPF permite que a View se atualize automaticamente conforme o ViewModel é modificado, simplificando o desenvolvimento de interfaces gráficas avançadas.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2965" y="836497"/>
            <a:ext cx="384406" cy="384406"/>
          </a:xfrm>
          <a:custGeom>
            <a:avLst/>
            <a:gdLst/>
            <a:ahLst/>
            <a:cxnLst/>
            <a:rect r="r" b="b" t="t" l="l"/>
            <a:pathLst>
              <a:path h="384406" w="384406">
                <a:moveTo>
                  <a:pt x="0" y="0"/>
                </a:moveTo>
                <a:lnTo>
                  <a:pt x="384405" y="0"/>
                </a:lnTo>
                <a:lnTo>
                  <a:pt x="384405" y="384406"/>
                </a:lnTo>
                <a:lnTo>
                  <a:pt x="0" y="3844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57999" y="828992"/>
            <a:ext cx="6585876" cy="342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Marcella Maria, Pedro Maia e Larissa Beatriz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965066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408122" y="967280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726729" y="943100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034325" y="965066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91349" y="5021259"/>
            <a:ext cx="9540668" cy="245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45"/>
              </a:lnSpc>
            </a:pPr>
            <a:r>
              <a:rPr lang="en-US" sz="7871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QUAIS </a:t>
            </a:r>
            <a:r>
              <a:rPr lang="en-US" sz="7871" b="true">
                <a:solidFill>
                  <a:srgbClr val="65FFE8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PROBLEMAS </a:t>
            </a:r>
            <a:r>
              <a:rPr lang="en-US" sz="7871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 ARQUITETURA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91349" y="7402509"/>
            <a:ext cx="9540668" cy="1266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45"/>
              </a:lnSpc>
            </a:pPr>
            <a:r>
              <a:rPr lang="en-US" sz="7871" b="true">
                <a:solidFill>
                  <a:srgbClr val="65FFE8"/>
                </a:solidFill>
                <a:latin typeface="Poppins Bold"/>
                <a:ea typeface="Poppins Bold"/>
                <a:cs typeface="Poppins Bold"/>
                <a:sym typeface="Poppins Bold"/>
              </a:rPr>
              <a:t>PERSISTE?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1408122" y="2150173"/>
            <a:ext cx="436859" cy="436859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65FFE8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39700" y="73025"/>
              <a:ext cx="533400" cy="600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2142768" y="2190465"/>
            <a:ext cx="5324657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9"/>
              </a:lnSpc>
            </a:pPr>
            <a:r>
              <a:rPr lang="en-US" sz="26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CURVA DE APRENDIZADO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142768" y="3202605"/>
            <a:ext cx="5324657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9"/>
              </a:lnSpc>
            </a:pPr>
            <a:r>
              <a:rPr lang="en-US" sz="26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CONFIG. INICIAL COMPLEXA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142768" y="4212255"/>
            <a:ext cx="5324657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39"/>
              </a:lnSpc>
            </a:pPr>
            <a:r>
              <a:rPr lang="en-US" sz="26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MANTER A SEPARAÇÃO CLARA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1408122" y="3231180"/>
            <a:ext cx="436859" cy="436859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65FFE8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39700" y="73025"/>
              <a:ext cx="533400" cy="600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1408122" y="4240830"/>
            <a:ext cx="436859" cy="436859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65FFE8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39700" y="73025"/>
              <a:ext cx="533400" cy="600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1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52965" y="836497"/>
            <a:ext cx="384406" cy="384406"/>
          </a:xfrm>
          <a:custGeom>
            <a:avLst/>
            <a:gdLst/>
            <a:ahLst/>
            <a:cxnLst/>
            <a:rect r="r" b="b" t="t" l="l"/>
            <a:pathLst>
              <a:path h="384406" w="384406">
                <a:moveTo>
                  <a:pt x="0" y="0"/>
                </a:moveTo>
                <a:lnTo>
                  <a:pt x="384405" y="0"/>
                </a:lnTo>
                <a:lnTo>
                  <a:pt x="384405" y="384406"/>
                </a:lnTo>
                <a:lnTo>
                  <a:pt x="0" y="3844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177922" y="3248082"/>
            <a:ext cx="9932157" cy="2066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333"/>
              </a:lnSpc>
            </a:pPr>
            <a:r>
              <a:rPr lang="en-US" b="true" sz="12778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MUITO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663048" y="4848556"/>
            <a:ext cx="8961905" cy="2066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333"/>
              </a:lnSpc>
            </a:pPr>
            <a:r>
              <a:rPr lang="en-US" b="true" sz="12778">
                <a:solidFill>
                  <a:srgbClr val="65FFE8"/>
                </a:solidFill>
                <a:latin typeface="Poppins Bold"/>
                <a:ea typeface="Poppins Bold"/>
                <a:cs typeface="Poppins Bold"/>
                <a:sym typeface="Poppins Bold"/>
              </a:rPr>
              <a:t>OBRIGADO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57999" y="828992"/>
            <a:ext cx="5871501" cy="342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</a:pPr>
            <a:r>
              <a:rPr lang="en-US" sz="18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Marcella Maria, Pedro Maia e Larissa Beatriz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965066"/>
            <a:ext cx="1662550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408122" y="967280"/>
            <a:ext cx="1907082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726729" y="943100"/>
            <a:ext cx="1916881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sz="225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Content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034325" y="965066"/>
            <a:ext cx="2224975" cy="4095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3151"/>
              </a:lnSpc>
              <a:spcBef>
                <a:spcPct val="0"/>
              </a:spcBef>
            </a:pPr>
            <a:r>
              <a:rPr lang="en-US" b="true" sz="225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Others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DAGQ7Z_HAQg</dc:identifier>
  <dcterms:modified xsi:type="dcterms:W3CDTF">2011-08-01T06:04:30Z</dcterms:modified>
  <cp:revision>1</cp:revision>
  <dc:title>Black and Blue Modern IT Solutions &amp; Technology Presentation</dc:title>
</cp:coreProperties>
</file>

<file path=docProps/thumbnail.jpeg>
</file>